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24384000" cy="13716000"/>
  <p:notesSz cx="24384000" cy="13716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18288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6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1pPr>
    <a:lvl2pPr marL="0" marR="0" indent="0" algn="l" defTabSz="18288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6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2pPr>
    <a:lvl3pPr marL="0" marR="0" indent="0" algn="l" defTabSz="18288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6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3pPr>
    <a:lvl4pPr marL="0" marR="0" indent="0" algn="l" defTabSz="18288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6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4pPr>
    <a:lvl5pPr marL="0" marR="0" indent="0" algn="l" defTabSz="18288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6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5pPr>
    <a:lvl6pPr marL="0" marR="0" indent="0" algn="l" defTabSz="18288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6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6pPr>
    <a:lvl7pPr marL="0" marR="0" indent="0" algn="l" defTabSz="18288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6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7pPr>
    <a:lvl8pPr marL="0" marR="0" indent="0" algn="l" defTabSz="18288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6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8pPr>
    <a:lvl9pPr marL="0" marR="0" indent="0" algn="l" defTabSz="18288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600" b="0" i="0" u="none" strike="noStrike" cap="none" spc="0">
        <a:ln>
          <a:noFill/>
        </a:ln>
        <a:solidFill>
          <a:srgbClr val="000000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680">
          <p15:clr>
            <a:srgbClr val="A4A3A4"/>
          </p15:clr>
        </p15:guide>
        <p15:guide id="2" orient="horz" pos="43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294" y="78"/>
      </p:cViewPr>
      <p:guideLst>
        <p:guide pos="7680"/>
        <p:guide orient="horz" pos="43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3851011" y="8813802"/>
            <a:ext cx="16840205" cy="2724156"/>
          </a:xfrm>
          <a:prstGeom prst="rect">
            <a:avLst/>
          </a:prstGeom>
        </p:spPr>
        <p:txBody>
          <a:bodyPr lIns="87914" tIns="87914" rIns="87914" bIns="87914" anchor="t"/>
          <a:lstStyle>
            <a:lvl1pPr>
              <a:lnSpc>
                <a:spcPct val="100000"/>
              </a:lnSpc>
              <a:defRPr sz="76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3851011" y="5813426"/>
            <a:ext cx="16840205" cy="3000382"/>
          </a:xfrm>
          <a:prstGeom prst="rect">
            <a:avLst/>
          </a:prstGeom>
        </p:spPr>
        <p:txBody>
          <a:bodyPr lIns="87914" tIns="87914" rIns="87914" bIns="87914" anchor="b"/>
          <a:lstStyle>
            <a:lvl1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1pPr>
            <a:lvl2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2pPr>
            <a:lvl3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3pPr>
            <a:lvl4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4pPr>
            <a:lvl5pPr marL="0" indent="0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3800">
                <a:solidFill>
                  <a:srgbClr val="888888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3276600" y="549276"/>
            <a:ext cx="17830800" cy="2286002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8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 bwMode="auto">
          <a:xfrm>
            <a:off x="3276600" y="3200400"/>
            <a:ext cx="8750300" cy="9051929"/>
          </a:xfrm>
          <a:prstGeom prst="rect">
            <a:avLst/>
          </a:prstGeom>
        </p:spPr>
        <p:txBody>
          <a:bodyPr lIns="87914" tIns="87914" rIns="87914" bIns="87914"/>
          <a:lstStyle>
            <a:lvl1pPr marL="657226" indent="-657226">
              <a:lnSpc>
                <a:spcPct val="100000"/>
              </a:lnSpc>
              <a:spcBef>
                <a:spcPts val="1200"/>
              </a:spcBef>
              <a:defRPr sz="5400"/>
            </a:lvl1pPr>
            <a:lvl2pPr marL="1082952" indent="-644802">
              <a:lnSpc>
                <a:spcPct val="100000"/>
              </a:lnSpc>
              <a:spcBef>
                <a:spcPts val="1200"/>
              </a:spcBef>
              <a:buChar char="–"/>
              <a:defRPr sz="5400"/>
            </a:lvl2pPr>
            <a:lvl3pPr marL="1502108" indent="-622632">
              <a:lnSpc>
                <a:spcPct val="100000"/>
              </a:lnSpc>
              <a:spcBef>
                <a:spcPts val="1200"/>
              </a:spcBef>
              <a:defRPr sz="5400"/>
            </a:lvl3pPr>
            <a:lvl4pPr marL="2015095" indent="-695883">
              <a:lnSpc>
                <a:spcPct val="100000"/>
              </a:lnSpc>
              <a:spcBef>
                <a:spcPts val="1200"/>
              </a:spcBef>
              <a:buChar char="–"/>
              <a:defRPr sz="5400"/>
            </a:lvl4pPr>
            <a:lvl5pPr marL="2454829" indent="-695879">
              <a:lnSpc>
                <a:spcPct val="100000"/>
              </a:lnSpc>
              <a:spcBef>
                <a:spcPts val="1200"/>
              </a:spcBef>
              <a:buChar char="»"/>
              <a:defRPr sz="54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3276600" y="549276"/>
            <a:ext cx="17830800" cy="2286002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8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3276600" y="3070224"/>
            <a:ext cx="8753742" cy="1279534"/>
          </a:xfrm>
          <a:prstGeom prst="rect">
            <a:avLst/>
          </a:prstGeom>
        </p:spPr>
        <p:txBody>
          <a:bodyPr lIns="87914" tIns="87914" rIns="87914" bIns="87914" anchor="b"/>
          <a:lstStyle>
            <a:lvl1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1pPr>
            <a:lvl2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2pPr>
            <a:lvl3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3pPr>
            <a:lvl4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4pPr>
            <a:lvl5pPr marL="0" indent="0">
              <a:lnSpc>
                <a:spcPct val="100000"/>
              </a:lnSpc>
              <a:spcBef>
                <a:spcPts val="1000"/>
              </a:spcBef>
              <a:buSzTx/>
              <a:buFontTx/>
              <a:buNone/>
              <a:defRPr sz="4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 bwMode="auto">
          <a:xfrm>
            <a:off x="12350222" y="3070224"/>
            <a:ext cx="8757186" cy="1279536"/>
          </a:xfrm>
          <a:prstGeom prst="rect">
            <a:avLst/>
          </a:prstGeom>
        </p:spPr>
        <p:txBody>
          <a:bodyPr lIns="87914" tIns="87914" rIns="87914" bIns="87914" anchor="b"/>
          <a:lstStyle/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3276600" y="549276"/>
            <a:ext cx="17830800" cy="2286002"/>
          </a:xfrm>
          <a:prstGeom prst="rect">
            <a:avLst/>
          </a:prstGeom>
        </p:spPr>
        <p:txBody>
          <a:bodyPr lIns="87914" tIns="87914" rIns="87914" bIns="87914"/>
          <a:lstStyle>
            <a:lvl1pPr algn="ctr">
              <a:lnSpc>
                <a:spcPct val="100000"/>
              </a:lnSpc>
              <a:defRPr sz="8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3276601" y="546098"/>
            <a:ext cx="6518018" cy="2324102"/>
          </a:xfrm>
          <a:prstGeom prst="rect">
            <a:avLst/>
          </a:prstGeom>
        </p:spPr>
        <p:txBody>
          <a:bodyPr lIns="87914" tIns="87914" rIns="87914" bIns="87914" anchor="b"/>
          <a:lstStyle>
            <a:lvl1pPr>
              <a:lnSpc>
                <a:spcPct val="100000"/>
              </a:lnSpc>
              <a:defRPr sz="38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 bwMode="auto">
          <a:xfrm>
            <a:off x="10031944" y="546106"/>
            <a:ext cx="11075460" cy="11706226"/>
          </a:xfrm>
          <a:prstGeom prst="rect">
            <a:avLst/>
          </a:prstGeom>
        </p:spPr>
        <p:txBody>
          <a:bodyPr lIns="87914" tIns="87914" rIns="87914" bIns="87914"/>
          <a:lstStyle>
            <a:lvl1pPr marL="657226" indent="-657226">
              <a:lnSpc>
                <a:spcPct val="100000"/>
              </a:lnSpc>
              <a:spcBef>
                <a:spcPts val="1400"/>
              </a:spcBef>
              <a:defRPr sz="6000"/>
            </a:lvl1pPr>
            <a:lvl2pPr marL="1048454" indent="-610303">
              <a:lnSpc>
                <a:spcPct val="100000"/>
              </a:lnSpc>
              <a:spcBef>
                <a:spcPts val="1400"/>
              </a:spcBef>
              <a:buChar char="–"/>
              <a:defRPr sz="6000"/>
            </a:lvl2pPr>
            <a:lvl3pPr marL="1450975" indent="-571500">
              <a:lnSpc>
                <a:spcPct val="100000"/>
              </a:lnSpc>
              <a:spcBef>
                <a:spcPts val="1400"/>
              </a:spcBef>
              <a:defRPr sz="6000"/>
            </a:lvl3pPr>
            <a:lvl4pPr marL="2011027" indent="-691813">
              <a:lnSpc>
                <a:spcPct val="100000"/>
              </a:lnSpc>
              <a:spcBef>
                <a:spcPts val="1400"/>
              </a:spcBef>
              <a:buChar char="–"/>
              <a:defRPr sz="6000"/>
            </a:lvl4pPr>
            <a:lvl5pPr marL="2450763" indent="-691813">
              <a:lnSpc>
                <a:spcPct val="100000"/>
              </a:lnSpc>
              <a:spcBef>
                <a:spcPts val="1400"/>
              </a:spcBef>
              <a:buChar char="»"/>
              <a:defRPr sz="60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 bwMode="auto">
          <a:xfrm>
            <a:off x="3276601" y="2870202"/>
            <a:ext cx="6518018" cy="9382130"/>
          </a:xfrm>
          <a:prstGeom prst="rect">
            <a:avLst/>
          </a:prstGeom>
        </p:spPr>
        <p:txBody>
          <a:bodyPr lIns="87914" tIns="87914" rIns="87914" bIns="87914"/>
          <a:lstStyle/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6169290" y="9601200"/>
            <a:ext cx="11887203" cy="1133476"/>
          </a:xfrm>
          <a:prstGeom prst="rect">
            <a:avLst/>
          </a:prstGeom>
        </p:spPr>
        <p:txBody>
          <a:bodyPr lIns="87914" tIns="87914" rIns="87914" bIns="87914" anchor="b"/>
          <a:lstStyle>
            <a:lvl1pPr>
              <a:lnSpc>
                <a:spcPct val="100000"/>
              </a:lnSpc>
              <a:defRPr sz="38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 bwMode="auto">
          <a:xfrm>
            <a:off x="6169290" y="1225550"/>
            <a:ext cx="11887203" cy="8229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6169290" y="10734678"/>
            <a:ext cx="11887203" cy="1609734"/>
          </a:xfrm>
          <a:prstGeom prst="rect">
            <a:avLst/>
          </a:prstGeom>
        </p:spPr>
        <p:txBody>
          <a:bodyPr lIns="87914" tIns="87914" rIns="87914" bIns="87914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0609190" y="12818461"/>
            <a:ext cx="498215" cy="518729"/>
          </a:xfrm>
          <a:prstGeom prst="rect">
            <a:avLst/>
          </a:prstGeom>
        </p:spPr>
        <p:txBody>
          <a:bodyPr lIns="87914" tIns="87914" rIns="87914" bIns="87914"/>
          <a:lstStyle>
            <a:lvl1pPr>
              <a:defRPr sz="2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460001" y="2368710"/>
            <a:ext cx="21810311" cy="94080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 bwMode="auto">
          <a:xfrm>
            <a:off x="22102959" y="12780376"/>
            <a:ext cx="604645" cy="594898"/>
          </a:xfrm>
        </p:spPr>
        <p:txBody>
          <a:bodyPr/>
          <a:lstStyle>
            <a:lvl1pPr>
              <a:defRPr sz="26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036E43-BD2F-D44D-850A-5FFB25242708}" type="slidenum">
              <a:rPr lang="ru-RU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 bwMode="auto">
          <a:xfrm>
            <a:off x="1067643" y="2357472"/>
            <a:ext cx="125046" cy="9408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3600"/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16" name="Picture 5"/>
          <p:cNvPicPr>
            <a:picLocks noChangeArrowheads="1"/>
          </p:cNvPicPr>
          <p:nvPr userDrawn="1"/>
        </p:nvPicPr>
        <p:blipFill>
          <a:blip r:embed="rId2"/>
          <a:stretch/>
        </p:blipFill>
        <p:spPr bwMode="auto">
          <a:xfrm>
            <a:off x="8" y="1758625"/>
            <a:ext cx="24482302" cy="88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67641" y="12170855"/>
            <a:ext cx="6058274" cy="132301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676400" y="730250"/>
            <a:ext cx="21031200" cy="2651126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 anchor="ctr">
            <a:normAutofit/>
          </a:bodyPr>
          <a:lstStyle/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1676400" y="3651250"/>
            <a:ext cx="21031200" cy="8702676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>
            <a:normAutofit/>
          </a:bodyPr>
          <a:lstStyle/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2174188" y="12802237"/>
            <a:ext cx="533415" cy="551175"/>
          </a:xfrm>
          <a:prstGeom prst="rect">
            <a:avLst/>
          </a:prstGeom>
          <a:ln w="12700">
            <a:miter lim="400000"/>
          </a:ln>
        </p:spPr>
        <p:txBody>
          <a:bodyPr wrap="none" lIns="91436" tIns="91436" rIns="91436" bIns="91436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marL="0" marR="0" indent="0" algn="l" defTabSz="1828800" eaLnBrk="1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1pPr>
      <a:lvl2pPr marL="0" marR="0" indent="0" algn="l" defTabSz="1828800" eaLnBrk="1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2pPr>
      <a:lvl3pPr marL="0" marR="0" indent="0" algn="l" defTabSz="1828800" eaLnBrk="1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3pPr>
      <a:lvl4pPr marL="0" marR="0" indent="0" algn="l" defTabSz="1828800" eaLnBrk="1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4pPr>
      <a:lvl5pPr marL="0" marR="0" indent="0" algn="l" defTabSz="1828800" eaLnBrk="1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5pPr>
      <a:lvl6pPr marL="0" marR="0" indent="0" algn="l" defTabSz="1828800" eaLnBrk="1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6pPr>
      <a:lvl7pPr marL="0" marR="0" indent="0" algn="l" defTabSz="1828800" eaLnBrk="1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7pPr>
      <a:lvl8pPr marL="0" marR="0" indent="0" algn="l" defTabSz="1828800" eaLnBrk="1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8pPr>
      <a:lvl9pPr marL="0" marR="0" indent="0" algn="l" defTabSz="1828800" eaLnBrk="1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88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lvl1pPr marL="457200" marR="0" indent="-457200" algn="l" defTabSz="1828800" eaLnBrk="1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defRPr sz="56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1pPr>
      <a:lvl2pPr marL="990600" marR="0" indent="-533400" algn="l" defTabSz="1828800" eaLnBrk="1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defRPr sz="56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2pPr>
      <a:lvl3pPr marL="1554477" marR="0" indent="-640076" algn="l" defTabSz="1828800" eaLnBrk="1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defRPr sz="56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3pPr>
      <a:lvl4pPr marL="2082800" marR="0" indent="-711200" algn="l" defTabSz="1828800" eaLnBrk="1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defRPr sz="56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4pPr>
      <a:lvl5pPr marL="2540000" marR="0" indent="-711200" algn="l" defTabSz="1828800" eaLnBrk="1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defRPr sz="56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5pPr>
      <a:lvl6pPr marL="2997200" marR="0" indent="-711200" algn="l" defTabSz="1828800" eaLnBrk="1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defRPr sz="56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6pPr>
      <a:lvl7pPr marL="3454399" marR="0" indent="-711200" algn="l" defTabSz="1828800" eaLnBrk="1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defRPr sz="56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7pPr>
      <a:lvl8pPr marL="3911600" marR="0" indent="-711200" algn="l" defTabSz="1828800" eaLnBrk="1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defRPr sz="56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8pPr>
      <a:lvl9pPr marL="4368800" marR="0" indent="-711200" algn="l" defTabSz="1828800" eaLnBrk="1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Century Gothic"/>
        <a:buChar char="•"/>
        <a:defRPr sz="5600" b="0" i="0" u="none" strike="noStrike" cap="none" spc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marR="0" indent="0" algn="r" defTabSz="18288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r" defTabSz="18288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0" algn="r" defTabSz="18288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0" algn="r" defTabSz="18288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r" defTabSz="18288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0" algn="r" defTabSz="18288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0" algn="r" defTabSz="18288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0" algn="r" defTabSz="18288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r" defTabSz="1828800" eaLnBrk="1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7115205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277326" y="4894813"/>
            <a:ext cx="145613" cy="63435"/>
          </a:xfrm>
          <a:prstGeom prst="rect">
            <a:avLst/>
          </a:prstGeom>
        </p:spPr>
      </p:pic>
      <p:sp>
        <p:nvSpPr>
          <p:cNvPr id="1500487494" name="Овал 10"/>
          <p:cNvSpPr/>
          <p:nvPr/>
        </p:nvSpPr>
        <p:spPr bwMode="auto">
          <a:xfrm rot="235863" flipH="1">
            <a:off x="14004691" y="5914541"/>
            <a:ext cx="18000" cy="1038690"/>
          </a:xfrm>
          <a:prstGeom prst="ellipse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7" tIns="45717" rIns="45717" bIns="45717" numCol="1" spcCol="38099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Calibri"/>
              <a:cs typeface="Arial"/>
            </a:endParaRPr>
          </a:p>
        </p:txBody>
      </p:sp>
      <p:pic>
        <p:nvPicPr>
          <p:cNvPr id="540071738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8679" y="233964"/>
            <a:ext cx="9996447" cy="1948459"/>
          </a:xfrm>
          <a:prstGeom prst="rect">
            <a:avLst/>
          </a:prstGeom>
        </p:spPr>
      </p:pic>
      <p:sp>
        <p:nvSpPr>
          <p:cNvPr id="496625603" name=" 496625602"/>
          <p:cNvSpPr/>
          <p:nvPr/>
        </p:nvSpPr>
        <p:spPr bwMode="auto">
          <a:xfrm>
            <a:off x="11937120" y="6339839"/>
            <a:ext cx="510480" cy="1219917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br>
              <a:rPr/>
            </a:br>
            <a:endParaRPr/>
          </a:p>
        </p:txBody>
      </p:sp>
      <p:sp>
        <p:nvSpPr>
          <p:cNvPr id="9" name="Комплексное предложение"/>
          <p:cNvSpPr txBox="1"/>
          <p:nvPr/>
        </p:nvSpPr>
        <p:spPr>
          <a:xfrm>
            <a:off x="448679" y="3997980"/>
            <a:ext cx="18270642" cy="3508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>
            <a:spAutoFit/>
          </a:bodyPr>
          <a:lstStyle>
            <a:lvl1pPr>
              <a:lnSpc>
                <a:spcPct val="90000"/>
              </a:lnSpc>
              <a:defRPr sz="9000" b="1" cap="all" spc="810">
                <a:solidFill>
                  <a:srgbClr val="6BA230"/>
                </a:solidFill>
              </a:defRPr>
            </a:lvl1pPr>
          </a:lstStyle>
          <a:p>
            <a:r>
              <a:rPr lang="ru-RU" sz="4800" dirty="0"/>
              <a:t>«Потребительский кредит с льготной процентной ставкой для граждан Российской Федерации </a:t>
            </a:r>
          </a:p>
          <a:p>
            <a:r>
              <a:rPr lang="ru-RU" sz="4800" dirty="0"/>
              <a:t>на повышение уровня благоустройства домовладений</a:t>
            </a:r>
            <a:r>
              <a:rPr lang="ru-RU" sz="4000" dirty="0"/>
              <a:t>»</a:t>
            </a:r>
            <a:endParaRPr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3386" y="6952627"/>
            <a:ext cx="9733378" cy="68160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131610" name="Прямоугольник 614131609"/>
          <p:cNvSpPr/>
          <p:nvPr/>
        </p:nvSpPr>
        <p:spPr bwMode="auto">
          <a:xfrm>
            <a:off x="1066470" y="11952941"/>
            <a:ext cx="6499411" cy="153147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51036E43-BD2F-D44D-850A-5FFB25242708}" type="slidenum">
              <a:rPr lang="ru-RU"/>
              <a:t>2</a:t>
            </a:fld>
            <a:endParaRPr lang="ru-RU"/>
          </a:p>
        </p:txBody>
      </p:sp>
      <p:sp>
        <p:nvSpPr>
          <p:cNvPr id="15" name="Заголовок 4"/>
          <p:cNvSpPr>
            <a:spLocks noGrp="1"/>
          </p:cNvSpPr>
          <p:nvPr>
            <p:ph type="title"/>
          </p:nvPr>
        </p:nvSpPr>
        <p:spPr bwMode="auto">
          <a:xfrm>
            <a:off x="2277687" y="125447"/>
            <a:ext cx="19305415" cy="152098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000" b="1">
                <a:latin typeface="Arial"/>
                <a:cs typeface="Arial"/>
              </a:rPr>
              <a:t>Потребительский кредит на газификацию и другие услуги для благоустройства дома</a:t>
            </a:r>
            <a:endParaRPr lang="ru-RU" sz="4000">
              <a:latin typeface="Arial"/>
              <a:cs typeface="Arial"/>
            </a:endParaRPr>
          </a:p>
        </p:txBody>
      </p:sp>
      <p:sp>
        <p:nvSpPr>
          <p:cNvPr id="121" name="Прямоугольник 120"/>
          <p:cNvSpPr/>
          <p:nvPr/>
        </p:nvSpPr>
        <p:spPr bwMode="auto">
          <a:xfrm>
            <a:off x="2613701" y="1961456"/>
            <a:ext cx="10163690" cy="6189529"/>
          </a:xfrm>
          <a:prstGeom prst="rect">
            <a:avLst/>
          </a:prstGeom>
          <a:solidFill>
            <a:srgbClr val="ECEC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200"/>
          </a:p>
        </p:txBody>
      </p:sp>
      <p:pic>
        <p:nvPicPr>
          <p:cNvPr id="122" name="Рисунок 1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745172" y="1952816"/>
            <a:ext cx="8890000" cy="6223000"/>
          </a:xfrm>
          <a:prstGeom prst="rect">
            <a:avLst/>
          </a:prstGeom>
        </p:spPr>
      </p:pic>
      <p:sp>
        <p:nvSpPr>
          <p:cNvPr id="124" name="Прямоугольник 123"/>
          <p:cNvSpPr/>
          <p:nvPr/>
        </p:nvSpPr>
        <p:spPr bwMode="auto">
          <a:xfrm>
            <a:off x="2672546" y="2118039"/>
            <a:ext cx="9605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latin typeface="Arial"/>
                <a:cs typeface="Arial"/>
              </a:rPr>
              <a:t>Кредит с льготной процентной ставкой на благоустройство домовладений </a:t>
            </a:r>
            <a:endParaRPr/>
          </a:p>
        </p:txBody>
      </p:sp>
      <p:sp>
        <p:nvSpPr>
          <p:cNvPr id="126" name="Прямоугольник 125"/>
          <p:cNvSpPr/>
          <p:nvPr/>
        </p:nvSpPr>
        <p:spPr bwMode="auto">
          <a:xfrm>
            <a:off x="5717109" y="7504598"/>
            <a:ext cx="250752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  <a:defRPr/>
            </a:pPr>
            <a:r>
              <a:rPr lang="ru-RU" sz="1500">
                <a:latin typeface="Arial"/>
                <a:cs typeface="Arial"/>
              </a:rPr>
              <a:t>электроснабжение</a:t>
            </a:r>
            <a:r>
              <a:rPr lang="ru-RU" sz="1500" baseline="30000">
                <a:latin typeface="Arial"/>
                <a:cs typeface="Arial"/>
              </a:rPr>
              <a:t>*</a:t>
            </a:r>
            <a:endParaRPr lang="ru-RU" sz="15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5745321" y="5843149"/>
            <a:ext cx="68512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  <a:buClr>
                <a:srgbClr val="5EA038"/>
              </a:buClr>
              <a:defRPr/>
            </a:pPr>
            <a:r>
              <a:rPr lang="ru-RU" sz="2000">
                <a:latin typeface="Arial"/>
                <a:cs typeface="Arial"/>
              </a:rPr>
              <a:t>Приобретение и монтаж по договору подряда, заключенному с подрядной организацией, оборудования для обеспечения централизованных/автономных коммуникаций:</a:t>
            </a:r>
            <a:endParaRPr lang="ru-RU" sz="20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4" name="Прямоугольник 133"/>
          <p:cNvSpPr/>
          <p:nvPr/>
        </p:nvSpPr>
        <p:spPr bwMode="auto">
          <a:xfrm>
            <a:off x="5870059" y="8841602"/>
            <a:ext cx="16369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  <a:defRPr/>
            </a:pPr>
            <a:r>
              <a:rPr lang="ru-RU" sz="1500">
                <a:solidFill>
                  <a:schemeClr val="tx1"/>
                </a:solidFill>
                <a:latin typeface="Arial"/>
                <a:cs typeface="Arial"/>
              </a:rPr>
              <a:t>отопление</a:t>
            </a:r>
            <a:r>
              <a:rPr lang="ru-RU" sz="1500" baseline="30000">
                <a:solidFill>
                  <a:schemeClr val="tx1"/>
                </a:solidFill>
                <a:latin typeface="Arial"/>
                <a:cs typeface="Arial"/>
              </a:rPr>
              <a:t>*</a:t>
            </a:r>
            <a:endParaRPr lang="ru-RU" sz="15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5" name="Прямоугольник 134"/>
          <p:cNvSpPr/>
          <p:nvPr/>
        </p:nvSpPr>
        <p:spPr bwMode="auto">
          <a:xfrm>
            <a:off x="8803020" y="7364909"/>
            <a:ext cx="39421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  <a:defRPr/>
            </a:pPr>
            <a:r>
              <a:rPr lang="ru-RU" sz="1500">
                <a:solidFill>
                  <a:schemeClr val="tx1"/>
                </a:solidFill>
                <a:latin typeface="Arial"/>
                <a:cs typeface="Arial"/>
              </a:rPr>
              <a:t>водоснабжение</a:t>
            </a:r>
            <a:r>
              <a:rPr lang="ru-RU" sz="1500" baseline="30000">
                <a:solidFill>
                  <a:schemeClr val="tx1"/>
                </a:solidFill>
                <a:latin typeface="Arial"/>
                <a:cs typeface="Arial"/>
              </a:rPr>
              <a:t>*</a:t>
            </a:r>
            <a:r>
              <a:rPr lang="ru-RU" sz="15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500">
                <a:latin typeface="Arial"/>
                <a:cs typeface="Arial"/>
              </a:rPr>
              <a:t>(в том числе на оплату услуг подрядной организации по бурению водозаборных скважин) и </a:t>
            </a:r>
            <a:r>
              <a:rPr lang="ru-RU" sz="1500">
                <a:solidFill>
                  <a:schemeClr val="tx1"/>
                </a:solidFill>
                <a:latin typeface="Arial"/>
                <a:cs typeface="Arial"/>
              </a:rPr>
              <a:t>водоотведени</a:t>
            </a:r>
            <a:r>
              <a:rPr lang="ru-RU" sz="1500">
                <a:latin typeface="Arial"/>
                <a:cs typeface="Arial"/>
              </a:rPr>
              <a:t>е</a:t>
            </a:r>
            <a:r>
              <a:rPr lang="ru-RU" sz="1500" baseline="30000">
                <a:solidFill>
                  <a:schemeClr val="tx1"/>
                </a:solidFill>
                <a:latin typeface="Arial"/>
                <a:cs typeface="Arial"/>
              </a:rPr>
              <a:t>*</a:t>
            </a:r>
            <a:r>
              <a:rPr lang="ru-RU" sz="150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/>
          </a:p>
        </p:txBody>
      </p:sp>
      <p:sp>
        <p:nvSpPr>
          <p:cNvPr id="136" name="Прямоугольник 135"/>
          <p:cNvSpPr/>
          <p:nvPr/>
        </p:nvSpPr>
        <p:spPr bwMode="auto">
          <a:xfrm>
            <a:off x="8971026" y="8767313"/>
            <a:ext cx="33521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  <a:defRPr/>
            </a:pPr>
            <a:r>
              <a:rPr lang="ru-RU" sz="1500" b="1">
                <a:solidFill>
                  <a:schemeClr val="tx1"/>
                </a:solidFill>
                <a:latin typeface="Arial"/>
                <a:cs typeface="Arial"/>
              </a:rPr>
              <a:t>газоснабжение</a:t>
            </a:r>
            <a:r>
              <a:rPr lang="ru-RU" sz="1500" b="1" baseline="30000">
                <a:solidFill>
                  <a:schemeClr val="tx1"/>
                </a:solidFill>
                <a:latin typeface="Arial"/>
                <a:cs typeface="Arial"/>
              </a:rPr>
              <a:t>* </a:t>
            </a:r>
            <a:r>
              <a:rPr lang="ru-RU" sz="1500" b="1">
                <a:latin typeface="Arial"/>
                <a:cs typeface="Arial"/>
              </a:rPr>
              <a:t>(в газифицированных районах)</a:t>
            </a:r>
            <a:endParaRPr lang="ru-RU" sz="1500" b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37" name="Прямоугольник 136"/>
          <p:cNvSpPr/>
          <p:nvPr/>
        </p:nvSpPr>
        <p:spPr bwMode="auto">
          <a:xfrm>
            <a:off x="5319456" y="9396452"/>
            <a:ext cx="7367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  <a:defRPr/>
            </a:pPr>
            <a:r>
              <a:rPr lang="ru-RU" sz="1400">
                <a:latin typeface="Arial"/>
                <a:cs typeface="Arial"/>
              </a:rPr>
              <a:t>*жилых домов (помещений), расположенных на сельских территориях (сельских агломерациях)</a:t>
            </a:r>
            <a:endParaRPr/>
          </a:p>
        </p:txBody>
      </p:sp>
      <p:pic>
        <p:nvPicPr>
          <p:cNvPr id="138" name="Рисунок 13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p:blipFill>
        <p:spPr bwMode="auto">
          <a:xfrm>
            <a:off x="5300322" y="7387097"/>
            <a:ext cx="473248" cy="537798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p:blipFill>
        <p:spPr bwMode="auto">
          <a:xfrm>
            <a:off x="8293007" y="8689881"/>
            <a:ext cx="570506" cy="648322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p:blipFill>
        <p:spPr bwMode="auto">
          <a:xfrm>
            <a:off x="5369262" y="8737755"/>
            <a:ext cx="440688" cy="500798"/>
          </a:xfrm>
          <a:prstGeom prst="rect">
            <a:avLst/>
          </a:prstGeom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p:blipFill>
        <p:spPr bwMode="auto">
          <a:xfrm>
            <a:off x="8287155" y="7420038"/>
            <a:ext cx="496346" cy="564048"/>
          </a:xfrm>
          <a:prstGeom prst="rect">
            <a:avLst/>
          </a:prstGeom>
        </p:spPr>
      </p:pic>
      <p:sp>
        <p:nvSpPr>
          <p:cNvPr id="147" name="Прямоугольник 146"/>
          <p:cNvSpPr/>
          <p:nvPr/>
        </p:nvSpPr>
        <p:spPr bwMode="auto">
          <a:xfrm>
            <a:off x="5757121" y="10173925"/>
            <a:ext cx="70202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  <a:buClr>
                <a:srgbClr val="5EA038"/>
              </a:buClr>
              <a:defRPr/>
            </a:pPr>
            <a:r>
              <a:rPr lang="ru-RU" sz="2000">
                <a:latin typeface="Arial"/>
                <a:cs typeface="Arial"/>
              </a:rPr>
              <a:t>Ремонт жилых домов (помещений), расположенных на сельских территориях (сельских агломерациях), по договорам подряда, заключенным с подрядными организациями</a:t>
            </a:r>
            <a:endParaRPr/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15162184" y="9475314"/>
            <a:ext cx="4205364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800"/>
              </a:spcAft>
              <a:buClr>
                <a:srgbClr val="5EA038"/>
              </a:buClr>
              <a:defRPr/>
            </a:pPr>
            <a:r>
              <a:rPr lang="ru-RU" sz="1800" b="1">
                <a:latin typeface="Arial"/>
                <a:cs typeface="Arial"/>
              </a:rPr>
              <a:t>от</a:t>
            </a:r>
            <a:r>
              <a:rPr lang="ru-RU" sz="3200" b="1">
                <a:latin typeface="Arial"/>
                <a:cs typeface="Arial"/>
              </a:rPr>
              <a:t> 6 до 60 </a:t>
            </a:r>
            <a:r>
              <a:rPr lang="ru-RU" sz="1800" b="1">
                <a:latin typeface="Arial"/>
                <a:cs typeface="Arial"/>
              </a:rPr>
              <a:t>мес. (вкл.)</a:t>
            </a:r>
            <a:endParaRPr/>
          </a:p>
        </p:txBody>
      </p:sp>
      <p:sp>
        <p:nvSpPr>
          <p:cNvPr id="160" name="Прямоугольник 159"/>
          <p:cNvSpPr/>
          <p:nvPr/>
        </p:nvSpPr>
        <p:spPr bwMode="auto">
          <a:xfrm>
            <a:off x="14673101" y="9961601"/>
            <a:ext cx="5217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>
                <a:latin typeface="Arial"/>
                <a:cs typeface="Arial"/>
              </a:rPr>
              <a:t>если Заемщик работает по срочному трудовому договору, то срок кредитования не превышает срока действия трудового договора</a:t>
            </a:r>
            <a:endParaRPr/>
          </a:p>
        </p:txBody>
      </p:sp>
      <p:sp>
        <p:nvSpPr>
          <p:cNvPr id="163" name="Прямоугольник 162"/>
          <p:cNvSpPr/>
          <p:nvPr/>
        </p:nvSpPr>
        <p:spPr bwMode="auto">
          <a:xfrm>
            <a:off x="14777053" y="8552427"/>
            <a:ext cx="458315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800"/>
              </a:spcAft>
              <a:buClr>
                <a:srgbClr val="5EA038"/>
              </a:buClr>
              <a:defRPr/>
            </a:pPr>
            <a:r>
              <a:rPr lang="ru-RU" sz="1800" b="1">
                <a:latin typeface="Arial"/>
                <a:cs typeface="Arial"/>
              </a:rPr>
              <a:t>от </a:t>
            </a:r>
            <a:r>
              <a:rPr lang="ru-RU" sz="3200" b="1">
                <a:latin typeface="Arial"/>
                <a:cs typeface="Arial"/>
              </a:rPr>
              <a:t>30 </a:t>
            </a:r>
            <a:r>
              <a:rPr lang="ru-RU" sz="1800" b="1">
                <a:latin typeface="Arial"/>
                <a:cs typeface="Arial"/>
              </a:rPr>
              <a:t>тыс. руб. до</a:t>
            </a:r>
            <a:r>
              <a:rPr lang="ru-RU" sz="3200" b="1">
                <a:latin typeface="Arial"/>
                <a:cs typeface="Arial"/>
              </a:rPr>
              <a:t> 500 </a:t>
            </a:r>
            <a:r>
              <a:rPr lang="ru-RU" sz="1800" b="1">
                <a:latin typeface="Arial"/>
                <a:cs typeface="Arial"/>
              </a:rPr>
              <a:t>тыс. руб.</a:t>
            </a:r>
            <a:r>
              <a:rPr lang="ru-RU" sz="1400" b="1">
                <a:latin typeface="Arial"/>
                <a:cs typeface="Arial"/>
              </a:rPr>
              <a:t> </a:t>
            </a:r>
            <a:endParaRPr lang="ru-RU" sz="2200" b="1">
              <a:latin typeface="Arial"/>
              <a:cs typeface="Arial"/>
            </a:endParaRPr>
          </a:p>
        </p:txBody>
      </p:sp>
      <p:sp>
        <p:nvSpPr>
          <p:cNvPr id="166" name="TextBox 165"/>
          <p:cNvSpPr txBox="1"/>
          <p:nvPr/>
        </p:nvSpPr>
        <p:spPr bwMode="auto">
          <a:xfrm>
            <a:off x="12912081" y="8361832"/>
            <a:ext cx="1692006" cy="103462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91440" rIns="182880" bIns="9144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ts val="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360363" indent="-179388" defTabSz="358775">
              <a:spcBef>
                <a:spcPts val="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ts val="0"/>
              </a:spcBef>
              <a:buClr>
                <a:srgbClr val="266234"/>
              </a:buClr>
              <a:buSzPct val="120000"/>
              <a:buFont typeface="Wingdings"/>
              <a:buChar char="§"/>
              <a:defRPr sz="1200"/>
            </a:lvl3pPr>
            <a:lvl4pPr marL="715963" indent="-174625">
              <a:spcBef>
                <a:spcPts val="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ts val="0"/>
              </a:spcBef>
              <a:buClr>
                <a:srgbClr val="266234"/>
              </a:buClr>
              <a:buSzPct val="50000"/>
              <a:buFont typeface="Wingdings"/>
              <a:buChar char="u"/>
              <a:defRPr sz="1200"/>
            </a:lvl5pPr>
            <a:lvl6pPr marL="2514600" indent="-228600">
              <a:spcBef>
                <a:spcPts val="0"/>
              </a:spcBef>
              <a:buFont typeface="Arial"/>
              <a:buChar char="•"/>
              <a:defRPr sz="2000"/>
            </a:lvl6pPr>
            <a:lvl7pPr marL="2971800" indent="-228600">
              <a:spcBef>
                <a:spcPts val="0"/>
              </a:spcBef>
              <a:buFont typeface="Arial"/>
              <a:buChar char="•"/>
              <a:defRPr sz="2000"/>
            </a:lvl7pPr>
            <a:lvl8pPr marL="3429000" indent="-228600">
              <a:spcBef>
                <a:spcPts val="0"/>
              </a:spcBef>
              <a:buFont typeface="Arial"/>
              <a:buChar char="•"/>
              <a:defRPr sz="2000"/>
            </a:lvl8pPr>
            <a:lvl9pPr marL="3886200" indent="-228600">
              <a:spcBef>
                <a:spcPts val="0"/>
              </a:spcBef>
              <a:buFont typeface="Arial"/>
              <a:buChar char="•"/>
              <a:defRPr sz="2000"/>
            </a:lvl9pPr>
          </a:lstStyle>
          <a:p>
            <a:pPr>
              <a:defRPr/>
            </a:pPr>
            <a:r>
              <a:rPr lang="ru-RU" sz="2400"/>
              <a:t>Сумма кредита</a:t>
            </a:r>
            <a:endParaRPr/>
          </a:p>
        </p:txBody>
      </p:sp>
      <p:pic>
        <p:nvPicPr>
          <p:cNvPr id="167" name="Рисунок 16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416140" y="5970465"/>
            <a:ext cx="284934" cy="323798"/>
          </a:xfrm>
          <a:prstGeom prst="rect">
            <a:avLst/>
          </a:prstGeom>
        </p:spPr>
      </p:pic>
      <p:pic>
        <p:nvPicPr>
          <p:cNvPr id="168" name="Рисунок 16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4670647" y="8538951"/>
            <a:ext cx="323798" cy="323798"/>
          </a:xfrm>
          <a:prstGeom prst="rect">
            <a:avLst/>
          </a:prstGeom>
        </p:spPr>
      </p:pic>
      <p:sp>
        <p:nvSpPr>
          <p:cNvPr id="169" name="TextBox 168"/>
          <p:cNvSpPr txBox="1"/>
          <p:nvPr/>
        </p:nvSpPr>
        <p:spPr bwMode="auto">
          <a:xfrm>
            <a:off x="2632842" y="5747782"/>
            <a:ext cx="2533752" cy="439857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91440" rIns="182880" bIns="9144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ts val="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360363" indent="-179388" defTabSz="358775">
              <a:spcBef>
                <a:spcPts val="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ts val="0"/>
              </a:spcBef>
              <a:buClr>
                <a:srgbClr val="266234"/>
              </a:buClr>
              <a:buSzPct val="120000"/>
              <a:buFont typeface="Wingdings"/>
              <a:buChar char="§"/>
              <a:defRPr sz="1200"/>
            </a:lvl3pPr>
            <a:lvl4pPr marL="715963" indent="-174625">
              <a:spcBef>
                <a:spcPts val="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ts val="0"/>
              </a:spcBef>
              <a:buClr>
                <a:srgbClr val="266234"/>
              </a:buClr>
              <a:buSzPct val="50000"/>
              <a:buFont typeface="Wingdings"/>
              <a:buChar char="u"/>
              <a:defRPr sz="1200"/>
            </a:lvl5pPr>
            <a:lvl6pPr marL="2514600" indent="-228600">
              <a:spcBef>
                <a:spcPts val="0"/>
              </a:spcBef>
              <a:buFont typeface="Arial"/>
              <a:buChar char="•"/>
              <a:defRPr sz="2000"/>
            </a:lvl6pPr>
            <a:lvl7pPr marL="2971800" indent="-228600">
              <a:spcBef>
                <a:spcPts val="0"/>
              </a:spcBef>
              <a:buFont typeface="Arial"/>
              <a:buChar char="•"/>
              <a:defRPr sz="2000"/>
            </a:lvl7pPr>
            <a:lvl8pPr marL="3429000" indent="-228600">
              <a:spcBef>
                <a:spcPts val="0"/>
              </a:spcBef>
              <a:buFont typeface="Arial"/>
              <a:buChar char="•"/>
              <a:defRPr sz="2000"/>
            </a:lvl8pPr>
            <a:lvl9pPr marL="3886200" indent="-228600">
              <a:spcBef>
                <a:spcPts val="0"/>
              </a:spcBef>
              <a:buFont typeface="Arial"/>
              <a:buChar char="•"/>
              <a:defRPr sz="2000"/>
            </a:lvl9pPr>
          </a:lstStyle>
          <a:p>
            <a:pPr>
              <a:defRPr/>
            </a:pPr>
            <a:r>
              <a:rPr lang="ru-RU" sz="2400"/>
              <a:t>Цель кредита</a:t>
            </a:r>
            <a:endParaRPr/>
          </a:p>
        </p:txBody>
      </p:sp>
      <p:sp>
        <p:nvSpPr>
          <p:cNvPr id="170" name="TextBox 169"/>
          <p:cNvSpPr txBox="1"/>
          <p:nvPr/>
        </p:nvSpPr>
        <p:spPr bwMode="auto">
          <a:xfrm>
            <a:off x="12942821" y="9549576"/>
            <a:ext cx="1730280" cy="104184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91440" rIns="182880" bIns="91440" rtlCol="0" anchor="ctr">
            <a:normAutofit fontScale="77500" lnSpcReduction="20000"/>
          </a:bodyPr>
          <a:lstStyle>
            <a:defPPr>
              <a:defRPr lang="en-US"/>
            </a:defPPr>
            <a:lvl1pPr marL="17462" indent="0">
              <a:spcBef>
                <a:spcPts val="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360363" indent="-179388" defTabSz="358775">
              <a:spcBef>
                <a:spcPts val="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ts val="0"/>
              </a:spcBef>
              <a:buClr>
                <a:srgbClr val="266234"/>
              </a:buClr>
              <a:buSzPct val="120000"/>
              <a:buFont typeface="Wingdings"/>
              <a:buChar char="§"/>
              <a:defRPr sz="1200"/>
            </a:lvl3pPr>
            <a:lvl4pPr marL="715963" indent="-174625">
              <a:spcBef>
                <a:spcPts val="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ts val="0"/>
              </a:spcBef>
              <a:buClr>
                <a:srgbClr val="266234"/>
              </a:buClr>
              <a:buSzPct val="50000"/>
              <a:buFont typeface="Wingdings"/>
              <a:buChar char="u"/>
              <a:defRPr sz="1200"/>
            </a:lvl5pPr>
            <a:lvl6pPr marL="2514600" indent="-228600">
              <a:spcBef>
                <a:spcPts val="0"/>
              </a:spcBef>
              <a:buFont typeface="Arial"/>
              <a:buChar char="•"/>
              <a:defRPr sz="2000"/>
            </a:lvl6pPr>
            <a:lvl7pPr marL="2971800" indent="-228600">
              <a:spcBef>
                <a:spcPts val="0"/>
              </a:spcBef>
              <a:buFont typeface="Arial"/>
              <a:buChar char="•"/>
              <a:defRPr sz="2000"/>
            </a:lvl7pPr>
            <a:lvl8pPr marL="3429000" indent="-228600">
              <a:spcBef>
                <a:spcPts val="0"/>
              </a:spcBef>
              <a:buFont typeface="Arial"/>
              <a:buChar char="•"/>
              <a:defRPr sz="2000"/>
            </a:lvl8pPr>
            <a:lvl9pPr marL="3886200" indent="-228600">
              <a:spcBef>
                <a:spcPts val="0"/>
              </a:spcBef>
              <a:buFont typeface="Arial"/>
              <a:buChar char="•"/>
              <a:defRPr sz="2000"/>
            </a:lvl9pPr>
          </a:lstStyle>
          <a:p>
            <a:pPr>
              <a:defRPr/>
            </a:pPr>
            <a:r>
              <a:rPr lang="ru-RU" sz="3200"/>
              <a:t>Срок кредита</a:t>
            </a:r>
            <a:endParaRPr/>
          </a:p>
        </p:txBody>
      </p:sp>
      <p:pic>
        <p:nvPicPr>
          <p:cNvPr id="171" name="Рисунок 17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4724225" y="9518197"/>
            <a:ext cx="323798" cy="323798"/>
          </a:xfrm>
          <a:prstGeom prst="rect">
            <a:avLst/>
          </a:prstGeom>
        </p:spPr>
      </p:pic>
      <p:sp>
        <p:nvSpPr>
          <p:cNvPr id="172" name="Прямоугольник 171"/>
          <p:cNvSpPr/>
          <p:nvPr/>
        </p:nvSpPr>
        <p:spPr bwMode="auto">
          <a:xfrm>
            <a:off x="5740213" y="4150283"/>
            <a:ext cx="6856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100">
                <a:latin typeface="Arial"/>
                <a:cs typeface="Arial"/>
              </a:rPr>
              <a:t>Постоянная регистрация на сельской территории (сельской агломерации)</a:t>
            </a:r>
            <a:endParaRPr/>
          </a:p>
        </p:txBody>
      </p:sp>
      <p:sp>
        <p:nvSpPr>
          <p:cNvPr id="173" name="TextBox 172"/>
          <p:cNvSpPr txBox="1"/>
          <p:nvPr/>
        </p:nvSpPr>
        <p:spPr bwMode="auto">
          <a:xfrm>
            <a:off x="2722985" y="3379620"/>
            <a:ext cx="2580010" cy="142535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91440" rIns="182880" bIns="9144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ts val="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360363" indent="-179388" defTabSz="358775">
              <a:spcBef>
                <a:spcPts val="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ts val="0"/>
              </a:spcBef>
              <a:buClr>
                <a:srgbClr val="266234"/>
              </a:buClr>
              <a:buSzPct val="120000"/>
              <a:buFont typeface="Wingdings"/>
              <a:buChar char="§"/>
              <a:defRPr sz="1200"/>
            </a:lvl3pPr>
            <a:lvl4pPr marL="715963" indent="-174625">
              <a:spcBef>
                <a:spcPts val="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ts val="0"/>
              </a:spcBef>
              <a:buClr>
                <a:srgbClr val="266234"/>
              </a:buClr>
              <a:buSzPct val="50000"/>
              <a:buFont typeface="Wingdings"/>
              <a:buChar char="u"/>
              <a:defRPr sz="1200"/>
            </a:lvl5pPr>
            <a:lvl6pPr marL="2514600" indent="-228600">
              <a:spcBef>
                <a:spcPts val="0"/>
              </a:spcBef>
              <a:buFont typeface="Arial"/>
              <a:buChar char="•"/>
              <a:defRPr sz="2000"/>
            </a:lvl6pPr>
            <a:lvl7pPr marL="2971800" indent="-228600">
              <a:spcBef>
                <a:spcPts val="0"/>
              </a:spcBef>
              <a:buFont typeface="Arial"/>
              <a:buChar char="•"/>
              <a:defRPr sz="2000"/>
            </a:lvl7pPr>
            <a:lvl8pPr marL="3429000" indent="-228600">
              <a:spcBef>
                <a:spcPts val="0"/>
              </a:spcBef>
              <a:buFont typeface="Arial"/>
              <a:buChar char="•"/>
              <a:defRPr sz="2000"/>
            </a:lvl8pPr>
            <a:lvl9pPr marL="3886200" indent="-228600">
              <a:spcBef>
                <a:spcPts val="0"/>
              </a:spcBef>
              <a:buFont typeface="Arial"/>
              <a:buChar char="•"/>
              <a:defRPr sz="2000"/>
            </a:lvl9pPr>
          </a:lstStyle>
          <a:p>
            <a:pPr>
              <a:defRPr/>
            </a:pPr>
            <a:r>
              <a:rPr lang="ru-RU" sz="2400"/>
              <a:t>Требования к Заемщику</a:t>
            </a:r>
            <a:endParaRPr/>
          </a:p>
        </p:txBody>
      </p:sp>
      <p:pic>
        <p:nvPicPr>
          <p:cNvPr id="174" name="Рисунок 17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409515" y="3416665"/>
            <a:ext cx="323798" cy="323798"/>
          </a:xfrm>
          <a:prstGeom prst="rect">
            <a:avLst/>
          </a:prstGeom>
        </p:spPr>
      </p:pic>
      <p:pic>
        <p:nvPicPr>
          <p:cNvPr id="175" name="Рисунок 17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409515" y="4217491"/>
            <a:ext cx="323798" cy="323798"/>
          </a:xfrm>
          <a:prstGeom prst="rect">
            <a:avLst/>
          </a:prstGeom>
        </p:spPr>
      </p:pic>
      <p:sp>
        <p:nvSpPr>
          <p:cNvPr id="176" name="Прямоугольник 175"/>
          <p:cNvSpPr/>
          <p:nvPr/>
        </p:nvSpPr>
        <p:spPr bwMode="auto">
          <a:xfrm>
            <a:off x="5739941" y="3321880"/>
            <a:ext cx="646217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100">
                <a:latin typeface="Arial"/>
                <a:cs typeface="Arial"/>
              </a:rPr>
              <a:t>Возраст от 23 до 65 лет </a:t>
            </a:r>
            <a:r>
              <a:rPr lang="ru-RU" sz="1800">
                <a:latin typeface="Arial"/>
                <a:cs typeface="Arial"/>
              </a:rPr>
              <a:t>(вкл.) на момент окончания кредита</a:t>
            </a:r>
            <a:endParaRPr/>
          </a:p>
        </p:txBody>
      </p:sp>
      <p:sp>
        <p:nvSpPr>
          <p:cNvPr id="178" name="Прямоугольник 177"/>
          <p:cNvSpPr/>
          <p:nvPr/>
        </p:nvSpPr>
        <p:spPr bwMode="auto">
          <a:xfrm>
            <a:off x="19020513" y="8641681"/>
            <a:ext cx="1048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latin typeface="Arial"/>
                <a:cs typeface="Arial"/>
              </a:rPr>
              <a:t>(вкл.)</a:t>
            </a:r>
            <a:endParaRPr/>
          </a:p>
        </p:txBody>
      </p:sp>
      <p:grpSp>
        <p:nvGrpSpPr>
          <p:cNvPr id="179" name="Группа 178"/>
          <p:cNvGrpSpPr/>
          <p:nvPr/>
        </p:nvGrpSpPr>
        <p:grpSpPr bwMode="auto">
          <a:xfrm>
            <a:off x="12745173" y="3355291"/>
            <a:ext cx="2743200" cy="2743200"/>
            <a:chOff x="4768651" y="2627803"/>
            <a:chExt cx="1371600" cy="1371600"/>
          </a:xfrm>
        </p:grpSpPr>
        <p:sp>
          <p:nvSpPr>
            <p:cNvPr id="180" name="Овал 179"/>
            <p:cNvSpPr/>
            <p:nvPr/>
          </p:nvSpPr>
          <p:spPr bwMode="auto"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7200"/>
            </a:p>
          </p:txBody>
        </p:sp>
        <p:sp>
          <p:nvSpPr>
            <p:cNvPr id="181" name="Прямоугольник 180"/>
            <p:cNvSpPr/>
            <p:nvPr/>
          </p:nvSpPr>
          <p:spPr bwMode="auto">
            <a:xfrm>
              <a:off x="5758177" y="2904112"/>
              <a:ext cx="286297" cy="23083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>
                  <a:latin typeface="Arial"/>
                  <a:cs typeface="Arial"/>
                </a:rPr>
                <a:t>%</a:t>
              </a:r>
              <a:r>
                <a:rPr lang="ru-RU" sz="2400" baseline="30000">
                  <a:latin typeface="Arial"/>
                  <a:cs typeface="Arial"/>
                </a:rPr>
                <a:t>1</a:t>
              </a:r>
              <a:endParaRPr lang="ru-RU" sz="2400">
                <a:latin typeface="Arial"/>
                <a:cs typeface="Arial"/>
              </a:endParaRPr>
            </a:p>
          </p:txBody>
        </p:sp>
        <p:sp>
          <p:nvSpPr>
            <p:cNvPr id="182" name="Rectangle 122"/>
            <p:cNvSpPr>
              <a:spLocks noChangeArrowheads="1"/>
            </p:cNvSpPr>
            <p:nvPr/>
          </p:nvSpPr>
          <p:spPr bwMode="auto">
            <a:xfrm>
              <a:off x="4927707" y="2999067"/>
              <a:ext cx="106959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lvl="1" defTabSz="1743076">
                <a:lnSpc>
                  <a:spcPct val="95000"/>
                </a:lnSpc>
                <a:spcAft>
                  <a:spcPts val="1200"/>
                </a:spcAft>
                <a:buClr>
                  <a:srgbClr val="000000"/>
                </a:buClr>
                <a:buSzPct val="125000"/>
                <a:defRPr/>
              </a:pPr>
              <a:r>
                <a:rPr lang="en-US" sz="8000" b="1">
                  <a:latin typeface="Arial"/>
                  <a:cs typeface="Arial"/>
                </a:rPr>
                <a:t>3</a:t>
              </a:r>
              <a:r>
                <a:rPr lang="ru-RU" sz="8000" b="1">
                  <a:latin typeface="Arial"/>
                  <a:cs typeface="Arial"/>
                </a:rPr>
                <a:t>,25</a:t>
              </a:r>
              <a:endParaRPr/>
            </a:p>
          </p:txBody>
        </p:sp>
        <p:sp>
          <p:nvSpPr>
            <p:cNvPr id="183" name="Прямоугольник 182"/>
            <p:cNvSpPr/>
            <p:nvPr/>
          </p:nvSpPr>
          <p:spPr bwMode="auto">
            <a:xfrm>
              <a:off x="5117660" y="3661137"/>
              <a:ext cx="580448" cy="20005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>
                  <a:latin typeface="Arial"/>
                  <a:cs typeface="Arial"/>
                </a:rPr>
                <a:t>годовых</a:t>
              </a:r>
              <a:endParaRPr/>
            </a:p>
          </p:txBody>
        </p:sp>
        <p:sp>
          <p:nvSpPr>
            <p:cNvPr id="184" name="Прямоугольник 183"/>
            <p:cNvSpPr/>
            <p:nvPr/>
          </p:nvSpPr>
          <p:spPr bwMode="auto">
            <a:xfrm>
              <a:off x="5259421" y="2864895"/>
              <a:ext cx="314510" cy="20005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>
                  <a:latin typeface="Arial"/>
                  <a:cs typeface="Arial"/>
                </a:rPr>
                <a:t>от</a:t>
              </a:r>
              <a:endParaRPr/>
            </a:p>
          </p:txBody>
        </p:sp>
      </p:grpSp>
      <p:sp>
        <p:nvSpPr>
          <p:cNvPr id="185" name="Прямоугольник 184"/>
          <p:cNvSpPr/>
          <p:nvPr/>
        </p:nvSpPr>
        <p:spPr bwMode="auto">
          <a:xfrm>
            <a:off x="3907759" y="13077825"/>
            <a:ext cx="8837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latin typeface="Arial"/>
                <a:cs typeface="Arial"/>
              </a:rPr>
              <a:t>1- при наличии личного страхования, при отсутствии личного страхования – 5% годовых </a:t>
            </a:r>
            <a:endParaRPr dirty="0"/>
          </a:p>
        </p:txBody>
      </p:sp>
      <p:sp>
        <p:nvSpPr>
          <p:cNvPr id="186" name="TextBox 185"/>
          <p:cNvSpPr txBox="1"/>
          <p:nvPr/>
        </p:nvSpPr>
        <p:spPr bwMode="auto">
          <a:xfrm>
            <a:off x="12911763" y="10771214"/>
            <a:ext cx="1744582" cy="79693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91440" rIns="182880" bIns="91440" rtlCol="0" anchor="ctr">
            <a:normAutofit fontScale="70000" lnSpcReduction="20000"/>
          </a:bodyPr>
          <a:lstStyle>
            <a:defPPr>
              <a:defRPr lang="en-US"/>
            </a:defPPr>
            <a:lvl1pPr marL="17462" indent="0">
              <a:spcBef>
                <a:spcPts val="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360363" indent="-179388" defTabSz="358775">
              <a:spcBef>
                <a:spcPts val="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ts val="0"/>
              </a:spcBef>
              <a:buClr>
                <a:srgbClr val="266234"/>
              </a:buClr>
              <a:buSzPct val="120000"/>
              <a:buFont typeface="Wingdings"/>
              <a:buChar char="§"/>
              <a:defRPr sz="1200"/>
            </a:lvl3pPr>
            <a:lvl4pPr marL="715963" indent="-174625">
              <a:spcBef>
                <a:spcPts val="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ts val="0"/>
              </a:spcBef>
              <a:buClr>
                <a:srgbClr val="266234"/>
              </a:buClr>
              <a:buSzPct val="50000"/>
              <a:buFont typeface="Wingdings"/>
              <a:buChar char="u"/>
              <a:defRPr sz="1200"/>
            </a:lvl5pPr>
            <a:lvl6pPr marL="2514600" indent="-228600">
              <a:spcBef>
                <a:spcPts val="0"/>
              </a:spcBef>
              <a:buFont typeface="Arial"/>
              <a:buChar char="•"/>
              <a:defRPr sz="2000"/>
            </a:lvl6pPr>
            <a:lvl7pPr marL="2971800" indent="-228600">
              <a:spcBef>
                <a:spcPts val="0"/>
              </a:spcBef>
              <a:buFont typeface="Arial"/>
              <a:buChar char="•"/>
              <a:defRPr sz="2000"/>
            </a:lvl7pPr>
            <a:lvl8pPr marL="3429000" indent="-228600">
              <a:spcBef>
                <a:spcPts val="0"/>
              </a:spcBef>
              <a:buFont typeface="Arial"/>
              <a:buChar char="•"/>
              <a:defRPr sz="2000"/>
            </a:lvl8pPr>
            <a:lvl9pPr marL="3886200" indent="-228600">
              <a:spcBef>
                <a:spcPts val="0"/>
              </a:spcBef>
              <a:buFont typeface="Arial"/>
              <a:buChar char="•"/>
              <a:defRPr sz="2000"/>
            </a:lvl9pPr>
          </a:lstStyle>
          <a:p>
            <a:pPr>
              <a:defRPr/>
            </a:pPr>
            <a:r>
              <a:rPr lang="ru-RU" sz="3200"/>
              <a:t>Кол-во кредитов</a:t>
            </a:r>
            <a:endParaRPr/>
          </a:p>
        </p:txBody>
      </p:sp>
      <p:sp>
        <p:nvSpPr>
          <p:cNvPr id="187" name="Прямоугольник 186"/>
          <p:cNvSpPr/>
          <p:nvPr/>
        </p:nvSpPr>
        <p:spPr bwMode="auto">
          <a:xfrm>
            <a:off x="14673101" y="10891943"/>
            <a:ext cx="5217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  <a:buClr>
                <a:srgbClr val="5EA038"/>
              </a:buClr>
              <a:defRPr/>
            </a:pPr>
            <a:r>
              <a:rPr lang="ru-RU" sz="2000">
                <a:latin typeface="Arial"/>
                <a:cs typeface="Arial"/>
              </a:rPr>
              <a:t>Без ограничений</a:t>
            </a:r>
            <a:endParaRPr/>
          </a:p>
        </p:txBody>
      </p:sp>
      <p:pic>
        <p:nvPicPr>
          <p:cNvPr id="188" name="Рисунок 18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423249" y="10278619"/>
            <a:ext cx="284934" cy="3237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3135064" y="10167419"/>
            <a:ext cx="127944" cy="1654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200"/>
          </a:p>
        </p:txBody>
      </p:sp>
      <p:pic>
        <p:nvPicPr>
          <p:cNvPr id="46" name="Рисунок 48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52845" y="11952941"/>
            <a:ext cx="2916130" cy="15998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51036E43-BD2F-D44D-850A-5FFB25242708}" type="slidenum">
              <a:rPr lang="ru-RU"/>
              <a:t>3</a:t>
            </a:fld>
            <a:endParaRPr lang="ru-RU"/>
          </a:p>
        </p:txBody>
      </p:sp>
      <p:sp>
        <p:nvSpPr>
          <p:cNvPr id="15" name="Заголовок 4"/>
          <p:cNvSpPr>
            <a:spLocks noGrp="1"/>
          </p:cNvSpPr>
          <p:nvPr>
            <p:ph type="title"/>
          </p:nvPr>
        </p:nvSpPr>
        <p:spPr bwMode="auto">
          <a:xfrm>
            <a:off x="2555750" y="342578"/>
            <a:ext cx="19027352" cy="1008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000" b="1">
                <a:latin typeface="Arial"/>
                <a:cs typeface="Arial"/>
              </a:rPr>
              <a:t>Сделайте несколько простых шагов и получите потребительский кредит по льготной процентной ставке</a:t>
            </a:r>
            <a:endParaRPr lang="ru-RU" sz="4000"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412852" y="1961021"/>
            <a:ext cx="10618128" cy="6740002"/>
          </a:xfrm>
          <a:prstGeom prst="rect">
            <a:avLst/>
          </a:prstGeom>
          <a:solidFill>
            <a:srgbClr val="ECEC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2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860075" y="1943112"/>
            <a:ext cx="9125014" cy="654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2685067" y="8533350"/>
            <a:ext cx="19168990" cy="32600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200"/>
          </a:p>
        </p:txBody>
      </p:sp>
      <p:grpSp>
        <p:nvGrpSpPr>
          <p:cNvPr id="13" name="Группа 12"/>
          <p:cNvGrpSpPr/>
          <p:nvPr/>
        </p:nvGrpSpPr>
        <p:grpSpPr bwMode="auto">
          <a:xfrm>
            <a:off x="2830961" y="2628335"/>
            <a:ext cx="2032394" cy="2080914"/>
            <a:chOff x="4768651" y="2627803"/>
            <a:chExt cx="1371600" cy="1371600"/>
          </a:xfrm>
        </p:grpSpPr>
        <p:sp>
          <p:nvSpPr>
            <p:cNvPr id="14" name="Овал 13"/>
            <p:cNvSpPr/>
            <p:nvPr/>
          </p:nvSpPr>
          <p:spPr bwMode="auto"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7200"/>
            </a:p>
          </p:txBody>
        </p:sp>
        <p:sp>
          <p:nvSpPr>
            <p:cNvPr id="17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lvl="1" defTabSz="1743076">
                <a:lnSpc>
                  <a:spcPct val="95000"/>
                </a:lnSpc>
                <a:spcAft>
                  <a:spcPts val="12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13200" b="1">
                  <a:solidFill>
                    <a:schemeClr val="bg1"/>
                  </a:solidFill>
                  <a:latin typeface="Arial"/>
                  <a:cs typeface="Arial"/>
                </a:rPr>
                <a:t>1</a:t>
              </a:r>
              <a:endParaRPr/>
            </a:p>
          </p:txBody>
        </p: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841321" y="2868317"/>
            <a:ext cx="7921230" cy="18774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571500" indent="-571500"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200">
                <a:solidFill>
                  <a:schemeClr val="tx1"/>
                </a:solidFill>
                <a:latin typeface="Arial"/>
              </a:rPr>
              <a:t>предъявите паспорт с постоянной регистрацией на сельской территории (сельской агломерации) и документы, </a:t>
            </a:r>
            <a:r>
              <a:rPr lang="ru-RU" sz="2200">
                <a:latin typeface="Arial"/>
              </a:rPr>
              <a:t>подтверждающие финансовое состояние и трудовую занятость</a:t>
            </a:r>
            <a:endParaRPr/>
          </a:p>
          <a:p>
            <a:pPr marL="571500" indent="-571500"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200">
                <a:latin typeface="Arial"/>
              </a:rPr>
              <a:t>сообщите </a:t>
            </a:r>
            <a:r>
              <a:rPr lang="ru-RU" sz="2200">
                <a:solidFill>
                  <a:schemeClr val="tx1"/>
                </a:solidFill>
                <a:latin typeface="Arial"/>
              </a:rPr>
              <a:t>работнику банка номер СНИЛС</a:t>
            </a:r>
            <a:endParaRPr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605373" y="2306055"/>
            <a:ext cx="8575642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solidFill>
                  <a:schemeClr val="tx1"/>
                </a:solidFill>
                <a:latin typeface="Arial"/>
              </a:rPr>
              <a:t>ПОДАЙТЕ ЗАЯВКУ НА ЛЬГОТНЫЙ КРЕДИТ</a:t>
            </a:r>
            <a:endParaRPr lang="ru-RU" sz="2800">
              <a:solidFill>
                <a:schemeClr val="tx1"/>
              </a:solidFill>
              <a:latin typeface="Arial"/>
            </a:endParaRPr>
          </a:p>
        </p:txBody>
      </p:sp>
      <p:grpSp>
        <p:nvGrpSpPr>
          <p:cNvPr id="20" name="Группа 19"/>
          <p:cNvGrpSpPr/>
          <p:nvPr/>
        </p:nvGrpSpPr>
        <p:grpSpPr bwMode="auto">
          <a:xfrm>
            <a:off x="2843571" y="5220715"/>
            <a:ext cx="2032394" cy="2080914"/>
            <a:chOff x="4768651" y="2627803"/>
            <a:chExt cx="1371600" cy="1371600"/>
          </a:xfrm>
        </p:grpSpPr>
        <p:sp>
          <p:nvSpPr>
            <p:cNvPr id="21" name="Овал 20"/>
            <p:cNvSpPr/>
            <p:nvPr/>
          </p:nvSpPr>
          <p:spPr bwMode="auto"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7200"/>
            </a:p>
          </p:txBody>
        </p:sp>
        <p:sp>
          <p:nvSpPr>
            <p:cNvPr id="22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lvl="1" defTabSz="1743076">
                <a:lnSpc>
                  <a:spcPct val="95000"/>
                </a:lnSpc>
                <a:spcAft>
                  <a:spcPts val="12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13200" b="1">
                  <a:solidFill>
                    <a:schemeClr val="bg1"/>
                  </a:solidFill>
                  <a:latin typeface="Arial"/>
                  <a:cs typeface="Arial"/>
                </a:rPr>
                <a:t>2</a:t>
              </a:r>
              <a:endParaRPr/>
            </a:p>
          </p:txBody>
        </p:sp>
      </p:grp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903703" y="5977474"/>
            <a:ext cx="7804334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571500" indent="-571500"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200">
                <a:latin typeface="Arial"/>
              </a:rPr>
              <a:t>выберете любую подрядную организацию по вашим критериям</a:t>
            </a:r>
            <a:endParaRPr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880021" y="4999894"/>
            <a:ext cx="8575642" cy="1046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atin typeface="Arial"/>
              </a:rPr>
              <a:t>ПОСЛЕ ПОЛУЧЕНИЯ ПОЛОЖИТЕЛЬНОГО РЕШЕНИЯ ПО ЗАЯВКЕ НА КРЕДИТ</a:t>
            </a:r>
          </a:p>
        </p:txBody>
      </p:sp>
      <p:grpSp>
        <p:nvGrpSpPr>
          <p:cNvPr id="26" name="Группа 25"/>
          <p:cNvGrpSpPr/>
          <p:nvPr/>
        </p:nvGrpSpPr>
        <p:grpSpPr bwMode="auto">
          <a:xfrm>
            <a:off x="2830961" y="8584223"/>
            <a:ext cx="2032394" cy="2080914"/>
            <a:chOff x="4768651" y="2627803"/>
            <a:chExt cx="1371600" cy="1371600"/>
          </a:xfrm>
        </p:grpSpPr>
        <p:sp>
          <p:nvSpPr>
            <p:cNvPr id="27" name="Овал 26"/>
            <p:cNvSpPr/>
            <p:nvPr/>
          </p:nvSpPr>
          <p:spPr bwMode="auto"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7200"/>
            </a:p>
          </p:txBody>
        </p:sp>
        <p:sp>
          <p:nvSpPr>
            <p:cNvPr id="28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lvl="1" defTabSz="1743076">
                <a:lnSpc>
                  <a:spcPct val="95000"/>
                </a:lnSpc>
                <a:spcAft>
                  <a:spcPts val="12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13200" b="1">
                  <a:solidFill>
                    <a:schemeClr val="bg1"/>
                  </a:solidFill>
                  <a:latin typeface="Arial"/>
                  <a:cs typeface="Arial"/>
                </a:rPr>
                <a:t>3</a:t>
              </a:r>
              <a:endParaRPr/>
            </a:p>
          </p:txBody>
        </p:sp>
      </p:grp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928305" y="9013784"/>
            <a:ext cx="11872206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571500" indent="-571500"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200">
                <a:latin typeface="Arial"/>
              </a:rPr>
              <a:t>принесите договор подряда</a:t>
            </a:r>
            <a:endParaRPr/>
          </a:p>
          <a:p>
            <a:pPr marL="571500" indent="-571500"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200">
                <a:latin typeface="Arial"/>
              </a:rPr>
              <a:t>подпишите кредитный договор и получите кредит (кредитные средства будут направлены на счет подрядной организации, указанный в договоре подряда)</a:t>
            </a:r>
            <a:endParaRPr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4928307" y="8478701"/>
            <a:ext cx="8128566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atin typeface="Arial"/>
              </a:rPr>
              <a:t>В ДЕНЬ ПОЛУЧЕНИЯ КРЕДИТА</a:t>
            </a: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4841319" y="10223198"/>
            <a:ext cx="17158630" cy="16466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atin typeface="Arial"/>
              </a:rPr>
              <a:t>После приобретения и монтажа оборудования/выполнения работ - </a:t>
            </a:r>
            <a:r>
              <a:rPr lang="ru-RU" sz="2100">
                <a:latin typeface="Arial"/>
              </a:rPr>
              <a:t>предоставьте подтверждающий документ (акт выполненных работ, акт приема-передачи товаров и выполненных работ, и т.п. по договору подряда) в сроки, предусмотренные договором подряда и кредитным договором. Своевременное предоставление документа является обязательным условием участия в Программе субсидирования и применения льготой процентной ставки. </a:t>
            </a:r>
            <a:endParaRPr lang="ru-RU" sz="2100" b="1">
              <a:latin typeface="Arial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903700" y="6736873"/>
            <a:ext cx="7804336" cy="15388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/>
          <a:p>
            <a:pPr marL="571500" indent="-571500"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200">
                <a:latin typeface="Arial"/>
              </a:rPr>
              <a:t>заключите с ней договор подряда на благоустройство жилого дома (помещения), расположенного на сельских территориях (сельских агломерациях)</a:t>
            </a:r>
            <a:endParaRPr lang="ru-RU" sz="1400">
              <a:latin typeface="Arial"/>
            </a:endParaRPr>
          </a:p>
        </p:txBody>
      </p:sp>
      <p:grpSp>
        <p:nvGrpSpPr>
          <p:cNvPr id="34" name="Группа 33"/>
          <p:cNvGrpSpPr/>
          <p:nvPr/>
        </p:nvGrpSpPr>
        <p:grpSpPr bwMode="auto">
          <a:xfrm>
            <a:off x="19208329" y="2348193"/>
            <a:ext cx="2679238" cy="2743200"/>
            <a:chOff x="4768651" y="2627803"/>
            <a:chExt cx="1371600" cy="1371600"/>
          </a:xfrm>
        </p:grpSpPr>
        <p:sp>
          <p:nvSpPr>
            <p:cNvPr id="35" name="Овал 34"/>
            <p:cNvSpPr/>
            <p:nvPr/>
          </p:nvSpPr>
          <p:spPr bwMode="auto"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7200"/>
            </a:p>
          </p:txBody>
        </p:sp>
        <p:sp>
          <p:nvSpPr>
            <p:cNvPr id="36" name="Прямоугольник 35"/>
            <p:cNvSpPr/>
            <p:nvPr/>
          </p:nvSpPr>
          <p:spPr bwMode="auto">
            <a:xfrm>
              <a:off x="5758177" y="2904112"/>
              <a:ext cx="293131" cy="23083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>
                  <a:latin typeface="Arial"/>
                  <a:cs typeface="Arial"/>
                </a:rPr>
                <a:t>%</a:t>
              </a:r>
              <a:r>
                <a:rPr lang="ru-RU" sz="2400" baseline="30000">
                  <a:latin typeface="Arial"/>
                  <a:cs typeface="Arial"/>
                </a:rPr>
                <a:t>1</a:t>
              </a:r>
              <a:endParaRPr lang="ru-RU" sz="2400">
                <a:latin typeface="Arial"/>
                <a:cs typeface="Arial"/>
              </a:endParaRPr>
            </a:p>
          </p:txBody>
        </p:sp>
        <p:sp>
          <p:nvSpPr>
            <p:cNvPr id="37" name="Rectangle 122"/>
            <p:cNvSpPr>
              <a:spLocks noChangeArrowheads="1"/>
            </p:cNvSpPr>
            <p:nvPr/>
          </p:nvSpPr>
          <p:spPr bwMode="auto">
            <a:xfrm>
              <a:off x="4927707" y="2999067"/>
              <a:ext cx="106959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lvl="1" defTabSz="1743076">
                <a:lnSpc>
                  <a:spcPct val="95000"/>
                </a:lnSpc>
                <a:spcAft>
                  <a:spcPts val="1200"/>
                </a:spcAft>
                <a:buClr>
                  <a:srgbClr val="000000"/>
                </a:buClr>
                <a:buSzPct val="125000"/>
                <a:defRPr/>
              </a:pPr>
              <a:r>
                <a:rPr lang="en-US" sz="8000" b="1">
                  <a:latin typeface="Arial"/>
                  <a:cs typeface="Arial"/>
                </a:rPr>
                <a:t>3</a:t>
              </a:r>
              <a:r>
                <a:rPr lang="ru-RU" sz="8000" b="1">
                  <a:latin typeface="Arial"/>
                  <a:cs typeface="Arial"/>
                </a:rPr>
                <a:t>,25</a:t>
              </a:r>
              <a:endParaRPr/>
            </a:p>
          </p:txBody>
        </p:sp>
        <p:sp>
          <p:nvSpPr>
            <p:cNvPr id="38" name="Прямоугольник 37"/>
            <p:cNvSpPr/>
            <p:nvPr/>
          </p:nvSpPr>
          <p:spPr bwMode="auto">
            <a:xfrm>
              <a:off x="5117660" y="3661137"/>
              <a:ext cx="594305" cy="20005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>
                  <a:latin typeface="Arial"/>
                  <a:cs typeface="Arial"/>
                </a:rPr>
                <a:t>годовых</a:t>
              </a:r>
              <a:endParaRPr/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>
              <a:off x="5259421" y="2864895"/>
              <a:ext cx="407381" cy="20005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>
                  <a:latin typeface="Arial"/>
                  <a:cs typeface="Arial"/>
                </a:rPr>
                <a:t>от</a:t>
              </a: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 bwMode="auto">
          <a:xfrm>
            <a:off x="897147" y="11869803"/>
            <a:ext cx="7643004" cy="184619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03820" y="11869803"/>
            <a:ext cx="2848646" cy="1562875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 bwMode="auto">
          <a:xfrm>
            <a:off x="3745793" y="13179409"/>
            <a:ext cx="8837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latin typeface="Arial"/>
                <a:cs typeface="Arial"/>
              </a:rPr>
              <a:t>1- при наличии личного страхования, при отсутствии личного страхования – 5% годовых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51036E43-BD2F-D44D-850A-5FFB25242708}" type="slidenum">
              <a:rPr lang="ru-RU"/>
              <a:t>4</a:t>
            </a:fld>
            <a:endParaRPr lang="ru-RU"/>
          </a:p>
        </p:txBody>
      </p:sp>
      <p:sp>
        <p:nvSpPr>
          <p:cNvPr id="15" name="Заголовок 4"/>
          <p:cNvSpPr>
            <a:spLocks noGrp="1"/>
          </p:cNvSpPr>
          <p:nvPr>
            <p:ph type="title"/>
          </p:nvPr>
        </p:nvSpPr>
        <p:spPr bwMode="auto">
          <a:xfrm>
            <a:off x="1293963" y="532359"/>
            <a:ext cx="19027352" cy="1008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000" b="1" u="sng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подрядной организации:</a:t>
            </a:r>
            <a:endParaRPr lang="ru-RU" sz="6000" dirty="0">
              <a:latin typeface="Arial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685067" y="8533350"/>
            <a:ext cx="19168990" cy="32600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20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897147" y="11869803"/>
            <a:ext cx="7643004" cy="184619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3820" y="11869803"/>
            <a:ext cx="2848646" cy="15628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93963" y="2414146"/>
            <a:ext cx="219628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Подрядная организация/продавец должна являться юридическим лицом либо индивидуальным предпринимателем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Подрядная организация/продавец должна иметь статус действующей (не находиться на стадии реорганизации, ликвидации, не должно быть принято решение налогового органа о прекращении деятельности юридического лица)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подрядной организации/продавца отсутствует информация о процедурах, применяемых по делу о банкротстве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Подрядная организация/продавец должны отсутствовать в реестре недобросовестных поставщиков (подрядчиков, исполнителей)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вид деятельности по ОКВЭД должен соответствовать выполняемым подрядной организацией работам по договору подряда</a:t>
            </a:r>
          </a:p>
        </p:txBody>
      </p:sp>
    </p:spTree>
    <p:extLst>
      <p:ext uri="{BB962C8B-B14F-4D97-AF65-F5344CB8AC3E}">
        <p14:creationId xmlns:p14="http://schemas.microsoft.com/office/powerpoint/2010/main" val="246513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51036E43-BD2F-D44D-850A-5FFB25242708}" type="slidenum">
              <a:rPr lang="ru-RU"/>
              <a:t>5</a:t>
            </a:fld>
            <a:endParaRPr lang="ru-RU"/>
          </a:p>
        </p:txBody>
      </p:sp>
      <p:sp>
        <p:nvSpPr>
          <p:cNvPr id="15" name="Заголовок 4"/>
          <p:cNvSpPr>
            <a:spLocks noGrp="1"/>
          </p:cNvSpPr>
          <p:nvPr>
            <p:ph type="title"/>
          </p:nvPr>
        </p:nvSpPr>
        <p:spPr bwMode="auto">
          <a:xfrm>
            <a:off x="1292122" y="621192"/>
            <a:ext cx="19027352" cy="1008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600" b="1" u="sng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Разъяснения:</a:t>
            </a:r>
            <a:endParaRPr lang="ru-RU" sz="6600" dirty="0">
              <a:latin typeface="Arial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685067" y="8533350"/>
            <a:ext cx="19168990" cy="32600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20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897147" y="11869803"/>
            <a:ext cx="7643004" cy="184619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3820" y="11869803"/>
            <a:ext cx="2848646" cy="1562875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292122" y="2208362"/>
            <a:ext cx="16184995" cy="7702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кредитными средствами осуществляется путем перечисления на счет подрядной организации.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один договор подряда/договор купли-продажи оформляется одна заявка на кредит. Если договоров несколько, то можно подать несколько заявок на кредит. </a:t>
            </a:r>
          </a:p>
          <a:p>
            <a:r>
              <a:rPr lang="ru-RU" b="1" u="sng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  <a:r>
              <a:rPr lang="ru-RU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один подрядчик осуществляет работы, у второго покупка оборудования.</a:t>
            </a:r>
          </a:p>
          <a:p>
            <a:r>
              <a:rPr lang="ru-RU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договоре подряда можно указать 2 вида услуг.   </a:t>
            </a:r>
          </a:p>
          <a:p>
            <a:r>
              <a:rPr lang="ru-RU" b="1" u="sng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  <a:r>
              <a:rPr lang="ru-RU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осуществление работ и приобретение оборудования. 60% от стоимости, указанной в договоре, используется на осуществление работ, 40 % - на приобретение оборудования.</a:t>
            </a:r>
          </a:p>
          <a:p>
            <a:r>
              <a:rPr lang="ru-RU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предоставление акта выполненных работ.</a:t>
            </a:r>
          </a:p>
          <a:p>
            <a:pPr marL="342900" indent="-342900">
              <a:buAutoNum type="arabicPeriod"/>
            </a:pPr>
            <a:endParaRPr lang="ru-RU" sz="155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endParaRPr lang="ru-RU" sz="110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659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сельский кредит</Template>
  <TotalTime>38</TotalTime>
  <Words>595</Words>
  <Application>Microsoft Office PowerPoint</Application>
  <DocSecurity>0</DocSecurity>
  <PresentationFormat>Произвольный</PresentationFormat>
  <Paragraphs>66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</vt:lpstr>
      <vt:lpstr>Тема Office</vt:lpstr>
      <vt:lpstr>Презентация PowerPoint</vt:lpstr>
      <vt:lpstr>Потребительский кредит на газификацию и другие услуги для благоустройства дома</vt:lpstr>
      <vt:lpstr>Сделайте несколько простых шагов и получите потребительский кредит по льготной процентной ставке</vt:lpstr>
      <vt:lpstr>Требования к подрядной организации:</vt:lpstr>
      <vt:lpstr>Разъяснения: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Лошенькова Ольга Альбертовна</dc:creator>
  <cp:keywords/>
  <dc:description/>
  <cp:lastModifiedBy>Admin</cp:lastModifiedBy>
  <cp:revision>10</cp:revision>
  <dcterms:created xsi:type="dcterms:W3CDTF">2024-03-04T05:51:43Z</dcterms:created>
  <dcterms:modified xsi:type="dcterms:W3CDTF">2024-04-27T03:16:11Z</dcterms:modified>
  <cp:category/>
  <dc:identifier/>
  <cp:contentStatus/>
  <dc:language/>
  <cp:version/>
</cp:coreProperties>
</file>